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notesMasterIdLst>
    <p:notesMasterId r:id="rId27"/>
  </p:notesMasterIdLst>
  <p:handoutMasterIdLst>
    <p:handoutMasterId r:id="rId28"/>
  </p:handoutMasterIdLst>
  <p:sldIdLst>
    <p:sldId id="358" r:id="rId2"/>
    <p:sldId id="371" r:id="rId3"/>
    <p:sldId id="372" r:id="rId4"/>
    <p:sldId id="361" r:id="rId5"/>
    <p:sldId id="336" r:id="rId6"/>
    <p:sldId id="373" r:id="rId7"/>
    <p:sldId id="362" r:id="rId8"/>
    <p:sldId id="369" r:id="rId9"/>
    <p:sldId id="370" r:id="rId10"/>
    <p:sldId id="340" r:id="rId11"/>
    <p:sldId id="374" r:id="rId12"/>
    <p:sldId id="375" r:id="rId13"/>
    <p:sldId id="376" r:id="rId14"/>
    <p:sldId id="377" r:id="rId15"/>
    <p:sldId id="378" r:id="rId16"/>
    <p:sldId id="379" r:id="rId17"/>
    <p:sldId id="365" r:id="rId18"/>
    <p:sldId id="363" r:id="rId19"/>
    <p:sldId id="364" r:id="rId20"/>
    <p:sldId id="366" r:id="rId21"/>
    <p:sldId id="367" r:id="rId22"/>
    <p:sldId id="351" r:id="rId23"/>
    <p:sldId id="352" r:id="rId24"/>
    <p:sldId id="353" r:id="rId25"/>
    <p:sldId id="35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2D1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7" d="100"/>
          <a:sy n="67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748F339-7C39-4A8C-A215-AB971B5CA755}" type="datetimeFigureOut">
              <a:rPr lang="en-US"/>
              <a:pPr>
                <a:defRPr/>
              </a:pPr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C42259-25DC-4FA7-A51D-2980B6A3A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07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AFE3E-476A-4724-B98D-C6A540A6C14F}" type="datetimeFigureOut">
              <a:rPr lang="en-US"/>
              <a:pPr>
                <a:defRPr/>
              </a:pPr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0728B1-F14A-4437-BB01-15298EF4F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9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1377AF-2D24-45FE-BCDD-75869716F15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68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3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0AF4-35B6-4770-8FE4-9D83E668D9E2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7AFC-4F3A-4D6A-9540-09E6F5320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4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A52D-5C9F-4CB4-B516-82C97A8E2ED5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9BF2-6251-4458-A639-3FB0B93A0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7788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0A5-9E8C-4D35-9A0C-CFEDFEA9242F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13B3-D11C-4EEF-B0A8-29C4773BB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2434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4227-715F-4684-BDAA-7440DCA3431A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03B8-587F-4F2A-8E19-9433A6B2D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91422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28EA-487F-4A78-B8FA-633C55FDB1E8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8ACE-0B7C-468F-ADBE-2D5C31F66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27675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B1F9-8418-49DE-BC26-7BD6325D6485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77AB-7032-4363-9A4D-68100D5AC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2894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4941-8F7F-4276-976A-023279872B6C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1D7D-EC89-43CF-ABF7-4377F30E6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04146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631C-6874-470B-9218-E99E9022D7E0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A2AB-AFC2-45B6-8034-4CA9EB03C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0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32B0-A2BD-4B38-AB9D-951A2EBC7E43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D8FC-82B5-4117-AA84-0436A72C8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1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A744-9246-4AFB-979C-C27CBAD351DC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D2D7-B70E-4F7D-AED9-05903B9561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45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CDE5-586A-460C-BE09-B05497466801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F96F-7937-4A06-BCB9-06E962AF9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3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651E-E5D3-40E4-9471-3562103CC4F1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C5BA-D4E8-45C1-B817-A24DB4F0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3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64E9-2CCE-4DBF-A80B-8650455D20C6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4ECE-31F7-4CA7-906F-F62DB590F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9EE9-47CF-4D48-9F8F-8476B559DB5C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B158-AADF-428B-8B20-7C11C36C9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4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E167-DC30-4A96-AE9E-C4F47DE74057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4BDF-1547-4182-8FF0-CAE142146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1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D938-D66C-4165-B12F-2CA76E4E9819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3288-99F7-48C7-8127-B3581A738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6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19BB-0987-4924-A6E4-83A7A0AC5C70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4886-CD1C-4281-B62F-7C9D4B9A2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3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7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482C5EC-9C97-4CEA-8AA3-CE8691BC626C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F98F7A6-18F4-4814-B5C3-972CAD50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 Box 41"/>
          <p:cNvSpPr txBox="1">
            <a:spLocks noChangeArrowheads="1"/>
          </p:cNvSpPr>
          <p:nvPr userDrawn="1"/>
        </p:nvSpPr>
        <p:spPr bwMode="auto">
          <a:xfrm>
            <a:off x="6477000" y="6411913"/>
            <a:ext cx="165100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/>
              </a:rPr>
              <a:t>CCE201/</a:t>
            </a:r>
            <a:r>
              <a:rPr lang="en-US" dirty="0"/>
              <a:t>EEC223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23" r:id="rId7"/>
    <p:sldLayoutId id="2147484333" r:id="rId8"/>
    <p:sldLayoutId id="2147484324" r:id="rId9"/>
    <p:sldLayoutId id="2147484325" r:id="rId10"/>
    <p:sldLayoutId id="2147484334" r:id="rId11"/>
    <p:sldLayoutId id="2147484335" r:id="rId12"/>
    <p:sldLayoutId id="2147484326" r:id="rId13"/>
    <p:sldLayoutId id="2147484336" r:id="rId14"/>
    <p:sldLayoutId id="2147484337" r:id="rId15"/>
    <p:sldLayoutId id="2147484338" r:id="rId16"/>
    <p:sldLayoutId id="2147484339" r:id="rId1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.eg/staff/sherifsalah3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.eg/staff/sherifsalah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herif.salah@feng.bu.edu.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01: Introduction</a:t>
            </a: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Prepared By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Dr. Eng. Sherif Hekal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Assistant Professor, CCE department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068513" y="990600"/>
            <a:ext cx="500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B42D1"/>
                </a:solidFill>
              </a:rPr>
              <a:t>CCE201: Solid State Electronic Devices</a:t>
            </a:r>
            <a:endParaRPr lang="en-US" altLang="en-US" sz="2400">
              <a:solidFill>
                <a:srgbClr val="3B4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EAC791-352C-4518-A095-44E60C187E2D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74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C5BECC-D102-42EA-9E3A-DF3AC69B9854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041650" y="1428750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B42D1"/>
                </a:solidFill>
              </a:rPr>
              <a:t>EEC223: Electronics (1)</a:t>
            </a:r>
            <a:endParaRPr lang="en-US" altLang="en-US" sz="2400">
              <a:solidFill>
                <a:srgbClr val="3B42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Assessment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AE9074-87CD-4CA0-97A5-7FC105A5A536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AEF2D7-916D-42D3-94F9-DD9E6A1E22DE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954213"/>
          <a:ext cx="7086600" cy="2609852"/>
        </p:xfrm>
        <a:graphic>
          <a:graphicData uri="http://schemas.openxmlformats.org/drawingml/2006/table">
            <a:tbl>
              <a:tblPr/>
              <a:tblGrid>
                <a:gridCol w="3657599"/>
                <a:gridCol w="1981200"/>
                <a:gridCol w="1447801"/>
              </a:tblGrid>
              <a:tr h="456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Assessment Type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Midterm1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Week 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Midterm2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Week 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Attendance, Assignments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 Exam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Week 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mark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684" name="TextBox 5"/>
          <p:cNvSpPr txBox="1">
            <a:spLocks noChangeArrowheads="1"/>
          </p:cNvSpPr>
          <p:nvPr/>
        </p:nvSpPr>
        <p:spPr bwMode="auto">
          <a:xfrm>
            <a:off x="1066800" y="4495800"/>
            <a:ext cx="60309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u="sng">
                <a:solidFill>
                  <a:srgbClr val="3B42D1"/>
                </a:solidFill>
              </a:rPr>
              <a:t>Conditions of the success are: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1- getting 60% of the total mark.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/>
              <a:t>2- getting at least 30% of the full mark of the final exam.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Assessment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038350" y="2114550"/>
          <a:ext cx="5075238" cy="397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107"/>
                <a:gridCol w="1531384"/>
                <a:gridCol w="1691747"/>
              </a:tblGrid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Grade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Points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Score ≥ 97%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A+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93% ≤ Score &lt; 97%</a:t>
                      </a:r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89% ≤ Score &lt; 93%</a:t>
                      </a:r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A-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84% ≤ Score &lt; 89%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B+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80% ≤ Score &lt; 84%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76% ≤ Score &lt; 80%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B-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73% ≤ Score &lt; 76%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 ≤ Score &lt; 73%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67% ≤ Score &lt; 70%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C-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64% ≤ Score &lt; 67%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D+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60% ≤ Score &lt; 64%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  <a:tr h="3056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Score &lt; 60%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61786" marR="61786" marT="30896" marB="30896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4B5EEA-3954-4E51-92E3-ADEB9E08214E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8C187-EA40-4606-B341-0ECB2D01C8AD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6338" y="1698625"/>
          <a:ext cx="6799262" cy="4321176"/>
        </p:xfrm>
        <a:graphic>
          <a:graphicData uri="http://schemas.openxmlformats.org/drawingml/2006/table">
            <a:tbl>
              <a:tblPr/>
              <a:tblGrid>
                <a:gridCol w="886514"/>
                <a:gridCol w="5912748"/>
              </a:tblGrid>
              <a:tr h="376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Weeks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Topics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0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Basics of semiconductor physics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Intrinsic &amp; Extrinsic semiconductors	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Carrier Transfer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PN-junction	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PN-diodes and their applications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Midterm 1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 purpose diodes 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Bipolar junction transistor (BJT) I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Bipolar junction transistor (BJT) II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Bipolar junction transistor (BJT) III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Midterm 2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FET transistor I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FET transistor II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Thyristors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586" marR="55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751" name="Title 1"/>
          <p:cNvSpPr txBox="1">
            <a:spLocks/>
          </p:cNvSpPr>
          <p:nvPr/>
        </p:nvSpPr>
        <p:spPr bwMode="auto">
          <a:xfrm>
            <a:off x="1176338" y="609600"/>
            <a:ext cx="67992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chemeClr val="tx1"/>
                </a:solidFill>
                <a:latin typeface="Calibri" panose="020F0502020204030204" pitchFamily="34" charset="0"/>
              </a:rPr>
              <a:t>Syllabus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E320F6-BDC4-43AB-AA31-3A6FB9596F21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9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37FF1E-6910-4BEE-8E13-60E9FDBCCF6A}" type="slidenum">
              <a:rPr lang="en-US" altLang="en-US" smtClean="0">
                <a:solidFill>
                  <a:srgbClr val="898989"/>
                </a:solidFill>
              </a:rPr>
              <a:pPr/>
              <a:t>12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76338" y="1920875"/>
          <a:ext cx="6799262" cy="3726237"/>
        </p:xfrm>
        <a:graphic>
          <a:graphicData uri="http://schemas.openxmlformats.org/drawingml/2006/table">
            <a:tbl>
              <a:tblPr/>
              <a:tblGrid>
                <a:gridCol w="6799262"/>
              </a:tblGrid>
              <a:tr h="1279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Book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S. M. Sze (2001).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Semiconductor Devices: Physics and Technology,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Wiley &amp; So., ISBN 0471333727.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2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references supporting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94186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Streetman, S. Banerjee (1999).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State Electronic Devices,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Prentice Hall, ISBN 0130255386. 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 L. Boylestad, Louis Nashelsky, (2013)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devices and circuit theory,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11th edition, Pearson Education</a:t>
                      </a:r>
                    </a:p>
                    <a:p>
                      <a:pPr marL="2286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Neamen D.A., (2007),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Microelectronics Circuit Analysis and Design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McGraw Hill.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EBBB5E-9691-4235-9B41-C7ACC1B5EE4A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07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8AB326-515A-4BFA-B001-4260D3A86FFB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30735" name="Title 1"/>
          <p:cNvSpPr txBox="1">
            <a:spLocks/>
          </p:cNvSpPr>
          <p:nvPr/>
        </p:nvSpPr>
        <p:spPr bwMode="auto">
          <a:xfrm>
            <a:off x="1176338" y="965200"/>
            <a:ext cx="679926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chemeClr val="tx1"/>
                </a:solidFill>
                <a:latin typeface="Calibri" panose="020F0502020204030204" pitchFamily="34" charset="0"/>
              </a:rPr>
              <a:t>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Simulators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04CC2D-AC32-4DF2-BA89-1BC852ABDBAF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6231FB-96E4-4339-9A41-C9D72966736B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6338" y="2438400"/>
            <a:ext cx="6799262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Proteus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 err="1">
                <a:cs typeface="Arial" charset="0"/>
              </a:rPr>
              <a:t>OrCAD</a:t>
            </a:r>
            <a:endParaRPr lang="en-US" sz="2000" dirty="0">
              <a:cs typeface="Arial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SPICE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Online simulator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>
                <a:cs typeface="Arial" charset="0"/>
                <a:hlinkClick r:id="rId2"/>
              </a:rPr>
              <a:t>http://www.falstad.com/circuit/index.html</a:t>
            </a:r>
            <a:r>
              <a:rPr lang="en-US" sz="2000" dirty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ILOS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Theory</a:t>
            </a:r>
          </a:p>
          <a:p>
            <a:pPr eaLnBrk="1" hangingPunct="1"/>
            <a:r>
              <a:rPr lang="en-US" altLang="en-US" smtClean="0"/>
              <a:t>Analysis</a:t>
            </a:r>
          </a:p>
          <a:p>
            <a:pPr eaLnBrk="1" hangingPunct="1"/>
            <a:r>
              <a:rPr lang="en-US" altLang="en-US" smtClean="0"/>
              <a:t>Simulation</a:t>
            </a:r>
          </a:p>
          <a:p>
            <a:pPr eaLnBrk="1" hangingPunct="1"/>
            <a:r>
              <a:rPr lang="en-US" altLang="en-US" smtClean="0"/>
              <a:t>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B745D2-8432-437D-9978-F14E9B3C1B6A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27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E8EBCD6-62F3-46F4-8B97-D7CBEAB38DDA}" type="slidenum">
              <a:rPr lang="en-US" altLang="en-US" smtClean="0">
                <a:solidFill>
                  <a:srgbClr val="898989"/>
                </a:solidFill>
              </a:rPr>
              <a:pPr/>
              <a:t>15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ILOS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76338" y="2428875"/>
            <a:ext cx="6977062" cy="38115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Upon successful completion of the course, students will be able to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Acquire some understanding in the fundamental electric and electronics principles.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the operation and i-v characteristics of diodes and transistors.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Solve basic problems in electronic circuits.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 different applications using basic electronic devices (diodes and transistors).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and understand the datasheets of diodes and transistors to use the suitable parts in design.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and analyze electronic circuits use computer packages (simulators).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Acquire better skills in performing the laboratory experiments.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as a team in laboratory sessions.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EFF8AB-94C8-403E-A460-5451981DB734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06D4E6F-B2ED-4FEA-BC79-7E25FB3AD746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Objectives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C3308B-8ACF-44F2-8A09-DE3F24F90D55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D9BDD5-D1E8-4E87-9D17-7E3373469655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34822" name="AutoShape 2" descr="Image result for semiconductor devices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AutoShape 4" descr="Image result for semiconductor devices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24" name="AutoShape 7" descr="Image result for full wave rectifier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1176338" y="2454275"/>
            <a:ext cx="67992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Identify and describe operation of semiconductor devices through understanding of the semiconductor physics.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Develop an understanding of the PN junction diode and its behavior.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Develop an ability to analyze diode circuits and examine additional applications of the diode.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Develop an understanding of the Bipolar Junction Transistor (BJT) and its operation.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Identify and describe the different BJT configurations, DC biasing, and AC analysis.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Develop an understanding of the Field Effect Transistor (FET) and its operation.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Identify and describe the different FET configurations, DC biasing, and AC analysis.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600"/>
              <a:t>Develop an ability to analyze and design BJT and FET circuits.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Objectives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5151EA-572F-48C6-8034-4633CD37FEA7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2E6DA0-5D29-4700-B984-D13DAB799278}" type="slidenum">
              <a:rPr lang="en-US" altLang="en-US" smtClean="0">
                <a:solidFill>
                  <a:srgbClr val="898989"/>
                </a:solidFill>
              </a:rPr>
              <a:pPr/>
              <a:t>18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35846" name="AutoShape 2" descr="Image result for semiconductor devices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47" name="AutoShape 4" descr="Image result for semiconductor devices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484438"/>
            <a:ext cx="517842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AutoShape 7" descr="Image result for full wave rectifier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Objectives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A35947-8F2A-4502-B598-1BD78C1D9E9D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6B5A2-80A6-471A-BAAC-5A0F38265B1F}" type="slidenum">
              <a:rPr lang="en-US" altLang="en-US" smtClean="0">
                <a:solidFill>
                  <a:srgbClr val="898989"/>
                </a:solidFill>
              </a:rPr>
              <a:pPr/>
              <a:t>19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52688"/>
            <a:ext cx="44196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Image result for full wave rectifi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446338"/>
            <a:ext cx="62611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28750" y="2481263"/>
            <a:ext cx="6275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Name: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 State Electronic Devices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Code: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CCE201</a:t>
            </a: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Course Materials are on my website:</a:t>
            </a: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http://www.bu.edu.eg/staff/sherifsalah3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1FCBAE-0CDA-4D84-AF13-394000861BA7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557213" indent="-2143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857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2001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3C5D0F-EF21-4E0D-A247-A216BA8D95DF}" type="slidenum">
              <a:rPr lang="en-US" altLang="en-US" sz="1000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0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6338" y="915988"/>
            <a:ext cx="6799262" cy="1303337"/>
          </a:xfrm>
          <a:prstGeom prst="rect">
            <a:avLst/>
          </a:prstGeom>
          <a:effectLst/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cs typeface="Arial" panose="020B0604020202020204" pitchFamily="34" charset="0"/>
              </a:rPr>
              <a:t>Course Information 1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Objectives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419F85-67F0-4431-AE21-022B2D27716D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4C778A-6366-4502-BD47-D701BE4309ED}" type="slidenum">
              <a:rPr lang="en-US" altLang="en-US" smtClean="0">
                <a:solidFill>
                  <a:srgbClr val="898989"/>
                </a:solidFill>
              </a:rPr>
              <a:pPr/>
              <a:t>20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5060" name="Picture 4" descr="Image result for full wave rectifi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384320"/>
            <a:ext cx="6970713" cy="357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Course Objectives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4657E1-E3AD-439B-8AA3-0724C2E90542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DFF324-D927-43AC-BABB-AA01F15758B9}" type="slidenum">
              <a:rPr lang="en-US" altLang="en-US" smtClean="0">
                <a:solidFill>
                  <a:srgbClr val="898989"/>
                </a:solidFill>
              </a:rPr>
              <a:pPr/>
              <a:t>21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pSp>
        <p:nvGrpSpPr>
          <p:cNvPr id="38918" name="Group 7"/>
          <p:cNvGrpSpPr>
            <a:grpSpLocks/>
          </p:cNvGrpSpPr>
          <p:nvPr/>
        </p:nvGrpSpPr>
        <p:grpSpPr bwMode="auto">
          <a:xfrm>
            <a:off x="2057400" y="2219325"/>
            <a:ext cx="5162550" cy="3859213"/>
            <a:chOff x="1885950" y="1378742"/>
            <a:chExt cx="5486400" cy="4700589"/>
          </a:xfrm>
        </p:grpSpPr>
        <p:pic>
          <p:nvPicPr>
            <p:cNvPr id="38919" name="Picture 5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1378742"/>
              <a:ext cx="5486400" cy="470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429633" y="2743866"/>
              <a:ext cx="303675" cy="30550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81510">
              <a:off x="3452867" y="2611760"/>
              <a:ext cx="257062" cy="56767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2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24527" y="3467415"/>
              <a:ext cx="166058" cy="366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2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10029">
              <a:off x="3773757" y="2815203"/>
              <a:ext cx="49530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2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71799" y="3448078"/>
              <a:ext cx="352591" cy="13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818908" y="3567580"/>
              <a:ext cx="305362" cy="160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Example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514600"/>
            <a:ext cx="6799262" cy="35052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0000"/>
                </a:solidFill>
              </a:rPr>
              <a:t>State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two (2) differences between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BJT – LEVEL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Explain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depletion region is created in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junction? – LEVEL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3F692C-2A6F-4E0E-A346-C6ABCC348379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399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731CE10-9A58-42A6-9EC0-5C187CDBE7B7}" type="slidenum">
              <a:rPr lang="en-US" altLang="en-US" smtClean="0">
                <a:solidFill>
                  <a:srgbClr val="898989"/>
                </a:solidFill>
              </a:rPr>
              <a:pPr/>
              <a:t>22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Example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362200"/>
            <a:ext cx="6799262" cy="3657600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ketch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output voltage, V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if the input signal, V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a 12 V peak-to-peak square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wave – LEVEL 3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Analyze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circuit below to calculate the base, collector and emitter currents – LEVEL 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0D4D12-BFA0-44C3-9E67-4C4855F796FD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D2F0EF-0B0A-4203-A86E-0824AD6C37BB}" type="slidenum">
              <a:rPr lang="en-US" altLang="en-US" smtClean="0">
                <a:solidFill>
                  <a:srgbClr val="898989"/>
                </a:solidFill>
              </a:rPr>
              <a:pPr/>
              <a:t>23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Example of Questions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Compare</a:t>
            </a:r>
            <a:r>
              <a:rPr lang="en-US" altLang="en-US" smtClean="0"/>
              <a:t> the two characteristics for a conventional pn-junction diode and a Zener diode – LEVEL 4/5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Evaluate </a:t>
            </a:r>
            <a:r>
              <a:rPr lang="en-US" altLang="en-US" smtClean="0"/>
              <a:t>the circuit below to determine whether the BJT is in cut-off, active or saturation mode – LEVEL 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FB8D10-5D7D-4C1D-8E5A-FE3E7DDB26F7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419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B2174C-59F3-4A1C-AA32-BC46A7E8480F}" type="slidenum">
              <a:rPr lang="en-US" altLang="en-US" smtClean="0">
                <a:solidFill>
                  <a:srgbClr val="898989"/>
                </a:solidFill>
              </a:rPr>
              <a:pPr/>
              <a:t>24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Example of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1100" y="2490788"/>
            <a:ext cx="6827838" cy="804862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 n-channel MOSFET circuit is as shown 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figure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LEVEL 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C5B405-8A9A-448C-8E60-FF71D53FA66F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5F11D70-3688-4FE1-B19C-04735E64E31C}" type="slidenum">
              <a:rPr lang="en-US" altLang="en-US" smtClean="0">
                <a:solidFill>
                  <a:srgbClr val="898989"/>
                </a:solidFill>
              </a:rPr>
              <a:pPr/>
              <a:t>25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903538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4"/>
          <p:cNvSpPr txBox="1">
            <a:spLocks noChangeArrowheads="1"/>
          </p:cNvSpPr>
          <p:nvPr/>
        </p:nvSpPr>
        <p:spPr bwMode="auto">
          <a:xfrm>
            <a:off x="1176338" y="44481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Calibri" panose="020F0502020204030204" pitchFamily="34" charset="0"/>
              </a:rPr>
              <a:t>NOTE: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u="sng">
                <a:solidFill>
                  <a:schemeClr val="tx1"/>
                </a:solidFill>
                <a:latin typeface="Calibri" panose="020F0502020204030204" pitchFamily="34" charset="0"/>
              </a:rPr>
              <a:t>DESIGN 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question generally means that you are required to calculate the values of the resistors.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28750" y="2481263"/>
            <a:ext cx="6275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Name: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Electronics (1)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Course Code: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EEC223</a:t>
            </a: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Course Materials are on my website:</a:t>
            </a:r>
          </a:p>
          <a:p>
            <a:pPr>
              <a:lnSpc>
                <a:spcPct val="20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http://www.bu.edu.eg/staff/sherifsalah3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1FCBAE-0CDA-4D84-AF13-394000861BA7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557213" indent="-2143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857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2001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D4801E-8459-45BF-87FB-CA8309336F8E}" type="slidenum">
              <a:rPr lang="en-US" altLang="en-US" sz="1000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0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6338" y="915988"/>
            <a:ext cx="6799262" cy="1303337"/>
          </a:xfrm>
          <a:prstGeom prst="rect">
            <a:avLst/>
          </a:prstGeom>
          <a:effectLst/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cs typeface="Arial" panose="020B0604020202020204" pitchFamily="34" charset="0"/>
              </a:rPr>
              <a:t>Course Information </a:t>
            </a:r>
            <a:r>
              <a:rPr lang="en-US" altLang="en-US" b="1" dirty="0" smtClean="0">
                <a:cs typeface="Arial" panose="020B0604020202020204" pitchFamily="34" charset="0"/>
              </a:rPr>
              <a:t>2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Teaching staff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154BD3-8751-4CBD-869E-ADB2E1D01E75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A06057-5399-4E92-B666-BF092D6ECB97}" type="slidenum">
              <a:rPr lang="en-US" altLang="en-US" smtClean="0">
                <a:solidFill>
                  <a:srgbClr val="898989"/>
                </a:solidFill>
              </a:rPr>
              <a:pPr/>
              <a:t>4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76338" y="2667000"/>
          <a:ext cx="6799262" cy="19827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29318"/>
                <a:gridCol w="4169944"/>
              </a:tblGrid>
              <a:tr h="114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2D1"/>
                          </a:solidFill>
                          <a:effectLst/>
                        </a:rPr>
                        <a:t>Lecturers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2D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Hala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Abdel-Kader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Assistant Prof.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Sherif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Hekal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/>
                </a:tc>
              </a:tr>
              <a:tr h="834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42D1"/>
                          </a:solidFill>
                          <a:effectLst/>
                        </a:rPr>
                        <a:t>Teaching Assistant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42D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Eng. Ahmed Samir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Contact me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76338" y="2133600"/>
            <a:ext cx="6799262" cy="3840163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Char char=""/>
            </a:pPr>
            <a:endParaRPr lang="en-US" altLang="en-US" smtClean="0"/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mtClean="0"/>
              <a:t>Dr. Sherif Hekal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mtClean="0"/>
              <a:t>Room number : SB5-05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r>
              <a:rPr lang="en-US" altLang="en-US" smtClean="0"/>
              <a:t>Email address: </a:t>
            </a:r>
          </a:p>
          <a:p>
            <a:pPr marL="620713" lvl="1" eaLnBrk="1" hangingPunct="1">
              <a:spcBef>
                <a:spcPts val="325"/>
              </a:spcBef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3B42D1"/>
                </a:solidFill>
                <a:hlinkClick r:id="rId2"/>
              </a:rPr>
              <a:t>Sherif.salah@feng.bu.edu.eg</a:t>
            </a:r>
            <a:r>
              <a:rPr lang="en-US" altLang="en-US" smtClean="0">
                <a:solidFill>
                  <a:srgbClr val="3B42D1"/>
                </a:solidFill>
              </a:rPr>
              <a:t> </a:t>
            </a:r>
            <a:r>
              <a:rPr lang="en-US" altLang="en-US" smtClean="0"/>
              <a:t> </a:t>
            </a:r>
          </a:p>
          <a:p>
            <a:pPr lvl="4" eaLnBrk="1" hangingPunct="1">
              <a:buFont typeface="Wingdings 2" panose="05020102010507070707" pitchFamily="18" charset="2"/>
              <a:buChar char=""/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B51B04-8566-44BE-A6C2-D838245CBA98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06CEDB-2AEB-43CB-81EB-DEB0D4114AD5}" type="slidenum">
              <a:rPr lang="en-US" altLang="en-US" smtClean="0">
                <a:solidFill>
                  <a:srgbClr val="898989"/>
                </a:solidFill>
              </a:rPr>
              <a:pPr/>
              <a:t>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My rules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14313" indent="-214313" eaLnBrk="1" fontAlgn="auto" hangingPunct="1">
              <a:buFont typeface="Wingdings" panose="05000000000000000000" pitchFamily="2" charset="2"/>
              <a:buChar char="q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eating</a:t>
            </a:r>
          </a:p>
          <a:p>
            <a:pPr marL="214313" indent="-214313" eaLnBrk="1" fontAlgn="auto" hangingPunct="1">
              <a:buFont typeface="Wingdings" panose="05000000000000000000" pitchFamily="2" charset="2"/>
              <a:buChar char="q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drinking</a:t>
            </a:r>
          </a:p>
          <a:p>
            <a:pPr marL="214313" indent="-214313" eaLnBrk="1" fontAlgn="auto" hangingPunct="1">
              <a:buFont typeface="Wingdings" panose="05000000000000000000" pitchFamily="2" charset="2"/>
              <a:buChar char="q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Silence except for asking questions</a:t>
            </a:r>
          </a:p>
          <a:p>
            <a:pPr marL="214313" indent="-214313" eaLnBrk="1" fontAlgn="auto" hangingPunct="1">
              <a:buFont typeface="Wingdings" panose="05000000000000000000" pitchFamily="2" charset="2"/>
              <a:buChar char="q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 your Mobile, Tablet, etc. and put in your pocket.</a:t>
            </a:r>
          </a:p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FB6477-7756-497A-B855-D1792D5313A8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557213" indent="-2143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857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2001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896D69-1467-4706-8D59-B89F2817350D}" type="slidenum">
              <a:rPr lang="en-US" altLang="en-US" sz="1000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0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Course meeting time &amp; Location</a:t>
            </a: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2A99F7-8A6F-487D-9A69-884C7ED24303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43F5DC1-157D-4AC6-A340-DFE5BCABD6B6}" type="slidenum">
              <a:rPr lang="en-US" altLang="en-US" smtClean="0">
                <a:solidFill>
                  <a:srgbClr val="898989"/>
                </a:solidFill>
              </a:rPr>
              <a:pPr/>
              <a:t>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894013"/>
          <a:ext cx="7010401" cy="205898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14400"/>
                <a:gridCol w="838200"/>
                <a:gridCol w="914400"/>
                <a:gridCol w="960024"/>
                <a:gridCol w="1219635"/>
                <a:gridCol w="2163742"/>
              </a:tblGrid>
              <a:tr h="5871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/ week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Location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</a:tr>
              <a:tr h="49062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41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Contact hours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lectures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Saturday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09:00-11:00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Room ??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</a:tr>
              <a:tr h="490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tutorial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Saturday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11:00-13:00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Room ??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</a:tr>
              <a:tr h="490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Lab*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 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33" marR="669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Tuesday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13:00-16:00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Electronics Lab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33" marR="66933" marT="0" marB="0" horzOverflow="overflow"/>
                </a:tc>
              </a:tr>
            </a:tbl>
          </a:graphicData>
        </a:graphic>
      </p:graphicFrame>
      <p:sp>
        <p:nvSpPr>
          <p:cNvPr id="24616" name="TextBox 4"/>
          <p:cNvSpPr txBox="1">
            <a:spLocks noChangeArrowheads="1"/>
          </p:cNvSpPr>
          <p:nvPr/>
        </p:nvSpPr>
        <p:spPr bwMode="auto">
          <a:xfrm>
            <a:off x="1066800" y="5334000"/>
            <a:ext cx="690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* Lab times are only for the students of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 (1)</a:t>
            </a:r>
            <a:r>
              <a:rPr lang="en-US" altLang="en-US"/>
              <a:t> course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141412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CCE201: Course Info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A1D430-1B92-4B06-87AB-1BCE7AAC2F46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3FF65F-48C4-4117-91F1-26D76AC27C9D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543800" cy="416083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83933"/>
                <a:gridCol w="1065767"/>
                <a:gridCol w="1018820"/>
                <a:gridCol w="1018820"/>
                <a:gridCol w="1018820"/>
                <a:gridCol w="1018820"/>
                <a:gridCol w="1018820"/>
              </a:tblGrid>
              <a:tr h="3200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 Title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Solid State Electronic Devices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Course Code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CCE201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Credit Hours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Contact Hours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Lecture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Tutorials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Lab.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</a:tr>
              <a:tr h="3200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Prerequisite(s)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EMP104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5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Topics</a:t>
                      </a:r>
                      <a:endParaRPr lang="en-US" sz="1400" dirty="0">
                        <a:effectLst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Basics of semiconductor physics – Fermi-Dirac distribution – Carriers concentrations – Intrinsic and Extrinsic materials – Charge neutrality – Currents in Semiconductors (drift current – diffusion current) – Semiconductor parameters (mobility, Scattering, lifetime) – Hall effect. </a:t>
                      </a:r>
                      <a:r>
                        <a:rPr lang="en-US" sz="1400" dirty="0" smtClean="0">
                          <a:effectLst/>
                        </a:rPr>
                        <a:t>– </a:t>
                      </a:r>
                      <a:r>
                        <a:rPr lang="en-US" sz="1400" dirty="0">
                          <a:effectLst/>
                        </a:rPr>
                        <a:t>PN junction theory – Diode IV characteristics – large and small analysis – Analog and digital diode applications (Rectifiers, Clipping circuits, Clamping Circuits, multipliers) – Special purpose diodes (Light emitting diodes, photo diodes, </a:t>
                      </a:r>
                      <a:r>
                        <a:rPr lang="en-US" sz="1400" dirty="0" err="1">
                          <a:effectLst/>
                        </a:rPr>
                        <a:t>Zener</a:t>
                      </a:r>
                      <a:r>
                        <a:rPr lang="en-US" sz="1400" dirty="0">
                          <a:effectLst/>
                        </a:rPr>
                        <a:t> diode and its applications</a:t>
                      </a:r>
                      <a:r>
                        <a:rPr lang="en-US" sz="1400" dirty="0" smtClean="0">
                          <a:effectLst/>
                        </a:rPr>
                        <a:t>)– </a:t>
                      </a:r>
                      <a:r>
                        <a:rPr lang="en-US" sz="1400" dirty="0">
                          <a:effectLst/>
                        </a:rPr>
                        <a:t>Basics of Bipolar junction transistors (BJT) and field effect transistors (FET) – physical operations, characteristics, specifications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EEC223: Course Info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779AEB-E417-4489-9DF0-DE4087B78CE5}" type="datetime1">
              <a:rPr lang="en-US" altLang="en-US"/>
              <a:pPr>
                <a:defRPr/>
              </a:pPr>
              <a:t>9/30/2017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230025F-A78B-41F5-97D4-62210655FC49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76338" y="2565400"/>
          <a:ext cx="6799264" cy="3048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61594"/>
                <a:gridCol w="922735"/>
                <a:gridCol w="922735"/>
                <a:gridCol w="923365"/>
                <a:gridCol w="922735"/>
                <a:gridCol w="922735"/>
                <a:gridCol w="923365"/>
              </a:tblGrid>
              <a:tr h="370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 Title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Electronics (1)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Course code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EEC223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Credit hours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Contact Hours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Lectures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Tutorials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Lab.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</a:tr>
              <a:tr h="370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Prerequisites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EEC211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629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Topics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Semiconductors, p-n junction, diode current components, junction capacitance, junction diode as a circuit element, special p-n junctions,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bipolar junction transistor and field effect transistor, </a:t>
                      </a:r>
                      <a:r>
                        <a:rPr lang="en-US" sz="1400" dirty="0" err="1">
                          <a:effectLst/>
                        </a:rPr>
                        <a:t>Thyristors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5306</TotalTime>
  <Words>1171</Words>
  <Application>Microsoft Office PowerPoint</Application>
  <PresentationFormat>On-screen Show (4:3)</PresentationFormat>
  <Paragraphs>322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Arial</vt:lpstr>
      <vt:lpstr>Garamond</vt:lpstr>
      <vt:lpstr>Arial Narrow</vt:lpstr>
      <vt:lpstr>Times New Roman</vt:lpstr>
      <vt:lpstr>Wingdings 3</vt:lpstr>
      <vt:lpstr>Wingdings</vt:lpstr>
      <vt:lpstr>Wingdings 2</vt:lpstr>
      <vt:lpstr>Organic</vt:lpstr>
      <vt:lpstr>PowerPoint Presentation</vt:lpstr>
      <vt:lpstr>PowerPoint Presentation</vt:lpstr>
      <vt:lpstr>PowerPoint Presentation</vt:lpstr>
      <vt:lpstr>Teaching staff</vt:lpstr>
      <vt:lpstr>Contact me</vt:lpstr>
      <vt:lpstr>My rules</vt:lpstr>
      <vt:lpstr>Course meeting time &amp; Location</vt:lpstr>
      <vt:lpstr>CCE201: Course Info</vt:lpstr>
      <vt:lpstr>EEC223: Course Info</vt:lpstr>
      <vt:lpstr>Course Assessment</vt:lpstr>
      <vt:lpstr>Course Assessment</vt:lpstr>
      <vt:lpstr>PowerPoint Presentation</vt:lpstr>
      <vt:lpstr>PowerPoint Presentation</vt:lpstr>
      <vt:lpstr>Simulators</vt:lpstr>
      <vt:lpstr>ILOS</vt:lpstr>
      <vt:lpstr>ILOS</vt:lpstr>
      <vt:lpstr>Course Objectives</vt:lpstr>
      <vt:lpstr>Course Objectives</vt:lpstr>
      <vt:lpstr>Course Objectives</vt:lpstr>
      <vt:lpstr>Course Objectives</vt:lpstr>
      <vt:lpstr>Course Objectives</vt:lpstr>
      <vt:lpstr>Example of Questions</vt:lpstr>
      <vt:lpstr>Example of Questions</vt:lpstr>
      <vt:lpstr>Example of Questions</vt:lpstr>
      <vt:lpstr>Example of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Electronics</dc:title>
  <dc:creator>User</dc:creator>
  <cp:lastModifiedBy>Dr.Sherif Hekal</cp:lastModifiedBy>
  <cp:revision>127</cp:revision>
  <dcterms:created xsi:type="dcterms:W3CDTF">2012-09-10T02:11:58Z</dcterms:created>
  <dcterms:modified xsi:type="dcterms:W3CDTF">2017-09-30T13:47:17Z</dcterms:modified>
</cp:coreProperties>
</file>